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3532"/>
            <a:ext cx="7627382" cy="3934301"/>
          </a:xfrm>
          <a:prstGeom prst="rect">
            <a:avLst/>
          </a:prstGeom>
          <a:noFill/>
          <a:ln/>
        </p:spPr>
        <p:txBody>
          <a:bodyPr wrap="square" lIns="0" tIns="0" rIns="0" bIns="0" rtlCol="0" anchor="t"/>
          <a:lstStyle/>
          <a:p>
            <a:pPr indent="0" marL="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Credit Card Fraud Detection Using Machine Learning</a:t>
            </a:r>
            <a:endParaRPr lang="en-US" sz="6150" dirty="0"/>
          </a:p>
        </p:txBody>
      </p:sp>
      <p:sp>
        <p:nvSpPr>
          <p:cNvPr id="4" name="Text 1"/>
          <p:cNvSpPr/>
          <p:nvPr/>
        </p:nvSpPr>
        <p:spPr>
          <a:xfrm>
            <a:off x="6244709" y="4892754"/>
            <a:ext cx="7627382" cy="208026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This presentation explores the development of a machine learning model for detecting fraudulent credit card transactions. The project leverages a real-world dataset, employing data preprocessing techniques to address class imbalance and enhance model performance. This presentation outlines the key steps involved, from data exploration to model evaluation, and highlights the effectiveness of the proposed approach.</a:t>
            </a:r>
            <a:endParaRPr lang="en-US" sz="1700" dirty="0"/>
          </a:p>
        </p:txBody>
      </p:sp>
      <p:sp>
        <p:nvSpPr>
          <p:cNvPr id="5" name="Shape 2"/>
          <p:cNvSpPr/>
          <p:nvPr/>
        </p:nvSpPr>
        <p:spPr>
          <a:xfrm>
            <a:off x="6244709" y="7232928"/>
            <a:ext cx="346591" cy="346591"/>
          </a:xfrm>
          <a:prstGeom prst="roundRect">
            <a:avLst>
              <a:gd name="adj" fmla="val 26380043"/>
            </a:avLst>
          </a:prstGeom>
          <a:solidFill>
            <a:srgbClr val="253BE5"/>
          </a:solidFill>
          <a:ln w="7620">
            <a:solidFill>
              <a:srgbClr val="FFFFFF"/>
            </a:solidFill>
            <a:prstDash val="solid"/>
          </a:ln>
        </p:spPr>
      </p:sp>
      <p:sp>
        <p:nvSpPr>
          <p:cNvPr id="6" name="Text 3"/>
          <p:cNvSpPr/>
          <p:nvPr/>
        </p:nvSpPr>
        <p:spPr>
          <a:xfrm>
            <a:off x="6362105" y="7357467"/>
            <a:ext cx="111681"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DM Sans Medium" pitchFamily="34" charset="0"/>
                <a:ea typeface="DM Sans Medium" pitchFamily="34" charset="-122"/>
                <a:cs typeface="DM Sans Medium" pitchFamily="34" charset="-120"/>
              </a:rPr>
              <a:t>Ts</a:t>
            </a:r>
            <a:endParaRPr lang="en-US" sz="750" dirty="0"/>
          </a:p>
        </p:txBody>
      </p:sp>
      <p:sp>
        <p:nvSpPr>
          <p:cNvPr id="7" name="Text 4"/>
          <p:cNvSpPr/>
          <p:nvPr/>
        </p:nvSpPr>
        <p:spPr>
          <a:xfrm>
            <a:off x="6699528" y="7216735"/>
            <a:ext cx="2130623" cy="379214"/>
          </a:xfrm>
          <a:prstGeom prst="rect">
            <a:avLst/>
          </a:prstGeom>
          <a:noFill/>
          <a:ln/>
        </p:spPr>
        <p:txBody>
          <a:bodyPr wrap="none" lIns="0" tIns="0" rIns="0" bIns="0" rtlCol="0" anchor="t"/>
          <a:lstStyle/>
          <a:p>
            <a:pPr algn="l" indent="0" marL="0">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Tohid sayyed</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58416"/>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Limitations and Future Improvements</a:t>
            </a:r>
            <a:endParaRPr lang="en-US" sz="4450" dirty="0"/>
          </a:p>
        </p:txBody>
      </p:sp>
      <p:sp>
        <p:nvSpPr>
          <p:cNvPr id="4" name="Shape 1"/>
          <p:cNvSpPr/>
          <p:nvPr/>
        </p:nvSpPr>
        <p:spPr>
          <a:xfrm>
            <a:off x="6244709" y="2652474"/>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387822" y="2725102"/>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6948726" y="2652474"/>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Availability</a:t>
            </a:r>
            <a:endParaRPr lang="en-US" sz="2200" dirty="0"/>
          </a:p>
        </p:txBody>
      </p:sp>
      <p:sp>
        <p:nvSpPr>
          <p:cNvPr id="7" name="Text 4"/>
          <p:cNvSpPr/>
          <p:nvPr/>
        </p:nvSpPr>
        <p:spPr>
          <a:xfrm>
            <a:off x="6948726" y="3138607"/>
            <a:ext cx="3001447"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Limited access to real-world datasets with a comprehensive range of features and fraudulent transactions.</a:t>
            </a:r>
            <a:endParaRPr lang="en-US" sz="1700" dirty="0"/>
          </a:p>
        </p:txBody>
      </p:sp>
      <p:sp>
        <p:nvSpPr>
          <p:cNvPr id="8" name="Shape 5"/>
          <p:cNvSpPr/>
          <p:nvPr/>
        </p:nvSpPr>
        <p:spPr>
          <a:xfrm>
            <a:off x="10166747" y="2652474"/>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10267593" y="2725102"/>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0870763" y="2652474"/>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Model Complexity</a:t>
            </a:r>
            <a:endParaRPr lang="en-US" sz="2200" dirty="0"/>
          </a:p>
        </p:txBody>
      </p:sp>
      <p:sp>
        <p:nvSpPr>
          <p:cNvPr id="11" name="Text 8"/>
          <p:cNvSpPr/>
          <p:nvPr/>
        </p:nvSpPr>
        <p:spPr>
          <a:xfrm>
            <a:off x="10870763" y="3494842"/>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Explore advanced models like Random Forest and Support Vector Machines (SVM) for improved performance.</a:t>
            </a:r>
            <a:endParaRPr lang="en-US" sz="1700" dirty="0"/>
          </a:p>
        </p:txBody>
      </p:sp>
      <p:sp>
        <p:nvSpPr>
          <p:cNvPr id="12" name="Shape 9"/>
          <p:cNvSpPr/>
          <p:nvPr/>
        </p:nvSpPr>
        <p:spPr>
          <a:xfrm>
            <a:off x="6244709" y="5341977"/>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6337697" y="5414605"/>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6948726" y="5341977"/>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Real-Time Monitoring</a:t>
            </a:r>
            <a:endParaRPr lang="en-US" sz="2200" dirty="0"/>
          </a:p>
        </p:txBody>
      </p:sp>
      <p:sp>
        <p:nvSpPr>
          <p:cNvPr id="15" name="Text 12"/>
          <p:cNvSpPr/>
          <p:nvPr/>
        </p:nvSpPr>
        <p:spPr>
          <a:xfrm>
            <a:off x="6948726" y="6184344"/>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Implement real-time fraud detection systems to analyze transactions as they occur and trigger alerts.</a:t>
            </a:r>
            <a:endParaRPr lang="en-US" sz="1700" dirty="0"/>
          </a:p>
        </p:txBody>
      </p:sp>
      <p:sp>
        <p:nvSpPr>
          <p:cNvPr id="16" name="Shape 13"/>
          <p:cNvSpPr/>
          <p:nvPr/>
        </p:nvSpPr>
        <p:spPr>
          <a:xfrm>
            <a:off x="10166747" y="5341977"/>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10252472" y="5414605"/>
            <a:ext cx="315992"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10870763" y="5341977"/>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Collaboration</a:t>
            </a:r>
            <a:endParaRPr lang="en-US" sz="2200" dirty="0"/>
          </a:p>
        </p:txBody>
      </p:sp>
      <p:sp>
        <p:nvSpPr>
          <p:cNvPr id="19" name="Text 16"/>
          <p:cNvSpPr/>
          <p:nvPr/>
        </p:nvSpPr>
        <p:spPr>
          <a:xfrm>
            <a:off x="10870763" y="5828109"/>
            <a:ext cx="3001447" cy="173355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Enhance fraud prevention efforts by collaborating with financial institutions, law enforcement agencies, and industry experts.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836533"/>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Motivation and Objectives</a:t>
            </a:r>
            <a:endParaRPr lang="en-US" sz="4450" dirty="0"/>
          </a:p>
        </p:txBody>
      </p:sp>
      <p:sp>
        <p:nvSpPr>
          <p:cNvPr id="4" name="Shape 1"/>
          <p:cNvSpPr/>
          <p:nvPr/>
        </p:nvSpPr>
        <p:spPr>
          <a:xfrm>
            <a:off x="6244709" y="2830592"/>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6387822" y="2903220"/>
            <a:ext cx="20109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6948726" y="2830592"/>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Financial Security</a:t>
            </a:r>
            <a:endParaRPr lang="en-US" sz="2200" dirty="0"/>
          </a:p>
        </p:txBody>
      </p:sp>
      <p:sp>
        <p:nvSpPr>
          <p:cNvPr id="7" name="Text 4"/>
          <p:cNvSpPr/>
          <p:nvPr/>
        </p:nvSpPr>
        <p:spPr>
          <a:xfrm>
            <a:off x="6948726" y="3672959"/>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Protect consumers from fraudulent activity and secure financial transactions.</a:t>
            </a:r>
            <a:endParaRPr lang="en-US" sz="1700" dirty="0"/>
          </a:p>
        </p:txBody>
      </p:sp>
      <p:sp>
        <p:nvSpPr>
          <p:cNvPr id="8" name="Shape 5"/>
          <p:cNvSpPr/>
          <p:nvPr/>
        </p:nvSpPr>
        <p:spPr>
          <a:xfrm>
            <a:off x="10166747" y="2830592"/>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10267593" y="2903220"/>
            <a:ext cx="285631"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0870763" y="2830592"/>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Loss Minimization</a:t>
            </a:r>
            <a:endParaRPr lang="en-US" sz="2200" dirty="0"/>
          </a:p>
        </p:txBody>
      </p:sp>
      <p:sp>
        <p:nvSpPr>
          <p:cNvPr id="11" name="Text 8"/>
          <p:cNvSpPr/>
          <p:nvPr/>
        </p:nvSpPr>
        <p:spPr>
          <a:xfrm>
            <a:off x="10870763" y="3672959"/>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Reduce financial losses for both businesses and individuals due to fraudulent transactions.</a:t>
            </a:r>
            <a:endParaRPr lang="en-US" sz="1700" dirty="0"/>
          </a:p>
        </p:txBody>
      </p:sp>
      <p:sp>
        <p:nvSpPr>
          <p:cNvPr id="12" name="Shape 9"/>
          <p:cNvSpPr/>
          <p:nvPr/>
        </p:nvSpPr>
        <p:spPr>
          <a:xfrm>
            <a:off x="6244709" y="5520095"/>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6337697" y="5592723"/>
            <a:ext cx="301347"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6948726" y="5520095"/>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Fraud Detection</a:t>
            </a:r>
            <a:endParaRPr lang="en-US" sz="2200" dirty="0"/>
          </a:p>
        </p:txBody>
      </p:sp>
      <p:sp>
        <p:nvSpPr>
          <p:cNvPr id="15" name="Text 12"/>
          <p:cNvSpPr/>
          <p:nvPr/>
        </p:nvSpPr>
        <p:spPr>
          <a:xfrm>
            <a:off x="6948726" y="6006227"/>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Develop an effective machine learning model for accurate identification of fraudulent transactions.</a:t>
            </a:r>
            <a:endParaRPr lang="en-US" sz="1700" dirty="0"/>
          </a:p>
        </p:txBody>
      </p:sp>
      <p:sp>
        <p:nvSpPr>
          <p:cNvPr id="16" name="Shape 13"/>
          <p:cNvSpPr/>
          <p:nvPr/>
        </p:nvSpPr>
        <p:spPr>
          <a:xfrm>
            <a:off x="10166747" y="5520095"/>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10252472" y="5592723"/>
            <a:ext cx="315992" cy="342067"/>
          </a:xfrm>
          <a:prstGeom prst="rect">
            <a:avLst/>
          </a:prstGeom>
          <a:noFill/>
          <a:ln/>
        </p:spPr>
        <p:txBody>
          <a:bodyPr wrap="none" lIns="0" tIns="0" rIns="0" bIns="0" rtlCol="0" anchor="t"/>
          <a:lstStyle/>
          <a:p>
            <a:pPr algn="ctr" indent="0" marL="0">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10870763" y="5520095"/>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Analysis</a:t>
            </a:r>
            <a:endParaRPr lang="en-US" sz="2200" dirty="0"/>
          </a:p>
        </p:txBody>
      </p:sp>
      <p:sp>
        <p:nvSpPr>
          <p:cNvPr id="19" name="Text 16"/>
          <p:cNvSpPr/>
          <p:nvPr/>
        </p:nvSpPr>
        <p:spPr>
          <a:xfrm>
            <a:off x="10870763" y="6006227"/>
            <a:ext cx="3001447"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Gain insights into the characteristics of fraudulent transactions and identify patterns.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637461"/>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Dataset Overview and Characteristics</a:t>
            </a:r>
            <a:endParaRPr lang="en-US" sz="4450" dirty="0"/>
          </a:p>
        </p:txBody>
      </p:sp>
      <p:sp>
        <p:nvSpPr>
          <p:cNvPr id="4" name="Shape 1"/>
          <p:cNvSpPr/>
          <p:nvPr/>
        </p:nvSpPr>
        <p:spPr>
          <a:xfrm>
            <a:off x="758309" y="2387798"/>
            <a:ext cx="7627382" cy="5204222"/>
          </a:xfrm>
          <a:prstGeom prst="roundRect">
            <a:avLst>
              <a:gd name="adj" fmla="val 1749"/>
            </a:avLst>
          </a:prstGeom>
          <a:noFill/>
          <a:ln w="7620">
            <a:solidFill>
              <a:srgbClr val="FFFFFF">
                <a:alpha val="24000"/>
              </a:srgbClr>
            </a:solidFill>
            <a:prstDash val="solid"/>
          </a:ln>
        </p:spPr>
      </p:sp>
      <p:sp>
        <p:nvSpPr>
          <p:cNvPr id="5" name="Shape 2"/>
          <p:cNvSpPr/>
          <p:nvPr/>
        </p:nvSpPr>
        <p:spPr>
          <a:xfrm>
            <a:off x="765929" y="2395418"/>
            <a:ext cx="7612142" cy="621744"/>
          </a:xfrm>
          <a:prstGeom prst="rect">
            <a:avLst/>
          </a:prstGeom>
          <a:solidFill>
            <a:srgbClr val="FFFFFF">
              <a:alpha val="4000"/>
            </a:srgbClr>
          </a:solidFill>
          <a:ln/>
        </p:spPr>
      </p:sp>
      <p:sp>
        <p:nvSpPr>
          <p:cNvPr id="6" name="Text 3"/>
          <p:cNvSpPr/>
          <p:nvPr/>
        </p:nvSpPr>
        <p:spPr>
          <a:xfrm>
            <a:off x="982504" y="2532936"/>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Feature</a:t>
            </a:r>
            <a:endParaRPr lang="en-US" sz="1700" dirty="0"/>
          </a:p>
        </p:txBody>
      </p:sp>
      <p:sp>
        <p:nvSpPr>
          <p:cNvPr id="7" name="Text 4"/>
          <p:cNvSpPr/>
          <p:nvPr/>
        </p:nvSpPr>
        <p:spPr>
          <a:xfrm>
            <a:off x="4792385" y="2532936"/>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Description</a:t>
            </a:r>
            <a:endParaRPr lang="en-US" sz="1700" dirty="0"/>
          </a:p>
        </p:txBody>
      </p:sp>
      <p:sp>
        <p:nvSpPr>
          <p:cNvPr id="8" name="Shape 5"/>
          <p:cNvSpPr/>
          <p:nvPr/>
        </p:nvSpPr>
        <p:spPr>
          <a:xfrm>
            <a:off x="765929" y="3017163"/>
            <a:ext cx="7612142" cy="1315164"/>
          </a:xfrm>
          <a:prstGeom prst="rect">
            <a:avLst/>
          </a:prstGeom>
          <a:solidFill>
            <a:srgbClr val="000000">
              <a:alpha val="4000"/>
            </a:srgbClr>
          </a:solidFill>
          <a:ln/>
        </p:spPr>
      </p:sp>
      <p:sp>
        <p:nvSpPr>
          <p:cNvPr id="9" name="Text 6"/>
          <p:cNvSpPr/>
          <p:nvPr/>
        </p:nvSpPr>
        <p:spPr>
          <a:xfrm>
            <a:off x="982504" y="3154680"/>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Time</a:t>
            </a:r>
            <a:endParaRPr lang="en-US" sz="1700" dirty="0"/>
          </a:p>
        </p:txBody>
      </p:sp>
      <p:sp>
        <p:nvSpPr>
          <p:cNvPr id="10" name="Text 7"/>
          <p:cNvSpPr/>
          <p:nvPr/>
        </p:nvSpPr>
        <p:spPr>
          <a:xfrm>
            <a:off x="4792385" y="3154680"/>
            <a:ext cx="336911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Number of seconds elapsed between the first transaction and the current transaction.</a:t>
            </a:r>
            <a:endParaRPr lang="en-US" sz="1700" dirty="0"/>
          </a:p>
        </p:txBody>
      </p:sp>
      <p:sp>
        <p:nvSpPr>
          <p:cNvPr id="11" name="Shape 8"/>
          <p:cNvSpPr/>
          <p:nvPr/>
        </p:nvSpPr>
        <p:spPr>
          <a:xfrm>
            <a:off x="765929" y="4332327"/>
            <a:ext cx="7612142" cy="621744"/>
          </a:xfrm>
          <a:prstGeom prst="rect">
            <a:avLst/>
          </a:prstGeom>
          <a:solidFill>
            <a:srgbClr val="FFFFFF">
              <a:alpha val="4000"/>
            </a:srgbClr>
          </a:solidFill>
          <a:ln/>
        </p:spPr>
      </p:sp>
      <p:sp>
        <p:nvSpPr>
          <p:cNvPr id="12" name="Text 9"/>
          <p:cNvSpPr/>
          <p:nvPr/>
        </p:nvSpPr>
        <p:spPr>
          <a:xfrm>
            <a:off x="982504" y="4469844"/>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Amount</a:t>
            </a:r>
            <a:endParaRPr lang="en-US" sz="1700" dirty="0"/>
          </a:p>
        </p:txBody>
      </p:sp>
      <p:sp>
        <p:nvSpPr>
          <p:cNvPr id="13" name="Text 10"/>
          <p:cNvSpPr/>
          <p:nvPr/>
        </p:nvSpPr>
        <p:spPr>
          <a:xfrm>
            <a:off x="4792385" y="4469844"/>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Transaction amount in euros.</a:t>
            </a:r>
            <a:endParaRPr lang="en-US" sz="1700" dirty="0"/>
          </a:p>
        </p:txBody>
      </p:sp>
      <p:sp>
        <p:nvSpPr>
          <p:cNvPr id="14" name="Shape 11"/>
          <p:cNvSpPr/>
          <p:nvPr/>
        </p:nvSpPr>
        <p:spPr>
          <a:xfrm>
            <a:off x="765929" y="4954072"/>
            <a:ext cx="7612142" cy="1315164"/>
          </a:xfrm>
          <a:prstGeom prst="rect">
            <a:avLst/>
          </a:prstGeom>
          <a:solidFill>
            <a:srgbClr val="000000">
              <a:alpha val="4000"/>
            </a:srgbClr>
          </a:solidFill>
          <a:ln/>
        </p:spPr>
      </p:sp>
      <p:sp>
        <p:nvSpPr>
          <p:cNvPr id="15" name="Text 12"/>
          <p:cNvSpPr/>
          <p:nvPr/>
        </p:nvSpPr>
        <p:spPr>
          <a:xfrm>
            <a:off x="982504" y="5091589"/>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V1-V28</a:t>
            </a:r>
            <a:endParaRPr lang="en-US" sz="1700" dirty="0"/>
          </a:p>
        </p:txBody>
      </p:sp>
      <p:sp>
        <p:nvSpPr>
          <p:cNvPr id="16" name="Text 13"/>
          <p:cNvSpPr/>
          <p:nvPr/>
        </p:nvSpPr>
        <p:spPr>
          <a:xfrm>
            <a:off x="4792385" y="5091589"/>
            <a:ext cx="336911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Principal components obtained through PCA, protecting sensitive cardholder information.</a:t>
            </a:r>
            <a:endParaRPr lang="en-US" sz="1700" dirty="0"/>
          </a:p>
        </p:txBody>
      </p:sp>
      <p:sp>
        <p:nvSpPr>
          <p:cNvPr id="17" name="Shape 14"/>
          <p:cNvSpPr/>
          <p:nvPr/>
        </p:nvSpPr>
        <p:spPr>
          <a:xfrm>
            <a:off x="765929" y="6269236"/>
            <a:ext cx="7612142" cy="1315164"/>
          </a:xfrm>
          <a:prstGeom prst="rect">
            <a:avLst/>
          </a:prstGeom>
          <a:solidFill>
            <a:srgbClr val="FFFFFF">
              <a:alpha val="4000"/>
            </a:srgbClr>
          </a:solidFill>
          <a:ln/>
        </p:spPr>
      </p:sp>
      <p:sp>
        <p:nvSpPr>
          <p:cNvPr id="18" name="Text 15"/>
          <p:cNvSpPr/>
          <p:nvPr/>
        </p:nvSpPr>
        <p:spPr>
          <a:xfrm>
            <a:off x="982504" y="6406753"/>
            <a:ext cx="3369112" cy="346710"/>
          </a:xfrm>
          <a:prstGeom prst="rect">
            <a:avLst/>
          </a:prstGeom>
          <a:noFill/>
          <a:ln/>
        </p:spPr>
        <p:txBody>
          <a:bodyPr wrap="non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Class</a:t>
            </a:r>
            <a:endParaRPr lang="en-US" sz="1700" dirty="0"/>
          </a:p>
        </p:txBody>
      </p:sp>
      <p:sp>
        <p:nvSpPr>
          <p:cNvPr id="19" name="Text 16"/>
          <p:cNvSpPr/>
          <p:nvPr/>
        </p:nvSpPr>
        <p:spPr>
          <a:xfrm>
            <a:off x="4792385" y="6406753"/>
            <a:ext cx="3369112"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Target variable indicating whether a transaction is fraudulent (1) or legitimate (0).</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583775"/>
            <a:ext cx="11603236"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 Preprocessing and Balancing</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 Cleaning</a:t>
            </a:r>
            <a:endParaRPr lang="en-US" sz="2200" dirty="0"/>
          </a:p>
        </p:txBody>
      </p:sp>
      <p:sp>
        <p:nvSpPr>
          <p:cNvPr id="4" name="Text 2"/>
          <p:cNvSpPr/>
          <p:nvPr/>
        </p:nvSpPr>
        <p:spPr>
          <a:xfrm>
            <a:off x="758309"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Remove missing values and outliers from the dataset, ensuring data integrity.</a:t>
            </a:r>
            <a:endParaRPr lang="en-US" sz="1700" dirty="0"/>
          </a:p>
        </p:txBody>
      </p:sp>
      <p:sp>
        <p:nvSpPr>
          <p:cNvPr id="5" name="Text 3"/>
          <p:cNvSpPr/>
          <p:nvPr/>
        </p:nvSpPr>
        <p:spPr>
          <a:xfrm>
            <a:off x="5312926"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Undersampling</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Reduce the number of instances in the majority class (legitimate transactions) to balance the dataset.</a:t>
            </a:r>
            <a:endParaRPr lang="en-US" sz="1700" dirty="0"/>
          </a:p>
        </p:txBody>
      </p:sp>
      <p:sp>
        <p:nvSpPr>
          <p:cNvPr id="7" name="Text 5"/>
          <p:cNvSpPr/>
          <p:nvPr/>
        </p:nvSpPr>
        <p:spPr>
          <a:xfrm>
            <a:off x="9867543" y="3837980"/>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Data Splitting</a:t>
            </a:r>
            <a:endParaRPr lang="en-US" sz="2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Divide the dataset into training and testing sets for model development and evaluation.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8727"/>
          </a:xfrm>
          <a:prstGeom prst="rect">
            <a:avLst/>
          </a:prstGeom>
        </p:spPr>
      </p:pic>
      <p:sp>
        <p:nvSpPr>
          <p:cNvPr id="3" name="Text 0"/>
          <p:cNvSpPr/>
          <p:nvPr/>
        </p:nvSpPr>
        <p:spPr>
          <a:xfrm>
            <a:off x="615553" y="2682359"/>
            <a:ext cx="11301532" cy="578644"/>
          </a:xfrm>
          <a:prstGeom prst="rect">
            <a:avLst/>
          </a:prstGeom>
          <a:noFill/>
          <a:ln/>
        </p:spPr>
        <p:txBody>
          <a:bodyPr wrap="none" lIns="0" tIns="0" rIns="0" bIns="0" rtlCol="0" anchor="t"/>
          <a:lstStyle/>
          <a:p>
            <a:pPr indent="0" marL="0">
              <a:lnSpc>
                <a:spcPts val="4550"/>
              </a:lnSpc>
              <a:buNone/>
            </a:pPr>
            <a:r>
              <a:rPr lang="en-US" sz="3600" dirty="0">
                <a:solidFill>
                  <a:srgbClr val="FAEBEB"/>
                </a:solidFill>
                <a:latin typeface="Dela Gothic One" pitchFamily="34" charset="0"/>
                <a:ea typeface="Dela Gothic One" pitchFamily="34" charset="-122"/>
                <a:cs typeface="Dela Gothic One" pitchFamily="34" charset="-120"/>
              </a:rPr>
              <a:t>Feature Engineering and Standardization</a:t>
            </a:r>
            <a:endParaRPr lang="en-US" sz="3600" dirty="0"/>
          </a:p>
        </p:txBody>
      </p:sp>
      <p:pic>
        <p:nvPicPr>
          <p:cNvPr id="4" name="Image 1" descr="preencoded.png">    </p:cNvPr>
          <p:cNvPicPr>
            <a:picLocks noChangeAspect="1"/>
          </p:cNvPicPr>
          <p:nvPr/>
        </p:nvPicPr>
        <p:blipFill>
          <a:blip r:embed="rId2"/>
          <a:stretch>
            <a:fillRect/>
          </a:stretch>
        </p:blipFill>
        <p:spPr>
          <a:xfrm>
            <a:off x="615553" y="3524845"/>
            <a:ext cx="879515" cy="1407200"/>
          </a:xfrm>
          <a:prstGeom prst="rect">
            <a:avLst/>
          </a:prstGeom>
        </p:spPr>
      </p:pic>
      <p:sp>
        <p:nvSpPr>
          <p:cNvPr id="5" name="Text 1"/>
          <p:cNvSpPr/>
          <p:nvPr/>
        </p:nvSpPr>
        <p:spPr>
          <a:xfrm>
            <a:off x="1758910" y="3700701"/>
            <a:ext cx="2474238" cy="289322"/>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Feature Selection</a:t>
            </a:r>
            <a:endParaRPr lang="en-US" sz="1800" dirty="0"/>
          </a:p>
        </p:txBody>
      </p:sp>
      <p:sp>
        <p:nvSpPr>
          <p:cNvPr id="6" name="Text 2"/>
          <p:cNvSpPr/>
          <p:nvPr/>
        </p:nvSpPr>
        <p:spPr>
          <a:xfrm>
            <a:off x="1758910" y="4095512"/>
            <a:ext cx="12255937" cy="281345"/>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Identify relevant features that contribute to fraud detection accuracy.</a:t>
            </a:r>
            <a:endParaRPr lang="en-US" sz="1350" dirty="0"/>
          </a:p>
        </p:txBody>
      </p:sp>
      <p:pic>
        <p:nvPicPr>
          <p:cNvPr id="7" name="Image 2" descr="preencoded.png">    </p:cNvPr>
          <p:cNvPicPr>
            <a:picLocks noChangeAspect="1"/>
          </p:cNvPicPr>
          <p:nvPr/>
        </p:nvPicPr>
        <p:blipFill>
          <a:blip r:embed="rId3"/>
          <a:stretch>
            <a:fillRect/>
          </a:stretch>
        </p:blipFill>
        <p:spPr>
          <a:xfrm>
            <a:off x="615553" y="4932045"/>
            <a:ext cx="879515" cy="1407200"/>
          </a:xfrm>
          <a:prstGeom prst="rect">
            <a:avLst/>
          </a:prstGeom>
        </p:spPr>
      </p:pic>
      <p:sp>
        <p:nvSpPr>
          <p:cNvPr id="8" name="Text 3"/>
          <p:cNvSpPr/>
          <p:nvPr/>
        </p:nvSpPr>
        <p:spPr>
          <a:xfrm>
            <a:off x="1758910" y="5107900"/>
            <a:ext cx="2314456" cy="289322"/>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Feature Scaling</a:t>
            </a:r>
            <a:endParaRPr lang="en-US" sz="1800" dirty="0"/>
          </a:p>
        </p:txBody>
      </p:sp>
      <p:sp>
        <p:nvSpPr>
          <p:cNvPr id="9" name="Text 4"/>
          <p:cNvSpPr/>
          <p:nvPr/>
        </p:nvSpPr>
        <p:spPr>
          <a:xfrm>
            <a:off x="1758910" y="5502712"/>
            <a:ext cx="12255937" cy="281345"/>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Standardize numerical features to ensure equal weight across variables.</a:t>
            </a:r>
            <a:endParaRPr lang="en-US" sz="1350" dirty="0"/>
          </a:p>
        </p:txBody>
      </p:sp>
      <p:pic>
        <p:nvPicPr>
          <p:cNvPr id="10" name="Image 3" descr="preencoded.png">    </p:cNvPr>
          <p:cNvPicPr>
            <a:picLocks noChangeAspect="1"/>
          </p:cNvPicPr>
          <p:nvPr/>
        </p:nvPicPr>
        <p:blipFill>
          <a:blip r:embed="rId4"/>
          <a:stretch>
            <a:fillRect/>
          </a:stretch>
        </p:blipFill>
        <p:spPr>
          <a:xfrm>
            <a:off x="615553" y="6339245"/>
            <a:ext cx="879515" cy="1407200"/>
          </a:xfrm>
          <a:prstGeom prst="rect">
            <a:avLst/>
          </a:prstGeom>
        </p:spPr>
      </p:pic>
      <p:sp>
        <p:nvSpPr>
          <p:cNvPr id="11" name="Text 5"/>
          <p:cNvSpPr/>
          <p:nvPr/>
        </p:nvSpPr>
        <p:spPr>
          <a:xfrm>
            <a:off x="1758910" y="6515100"/>
            <a:ext cx="3354705" cy="289322"/>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Feature Transformation</a:t>
            </a:r>
            <a:endParaRPr lang="en-US" sz="1800" dirty="0"/>
          </a:p>
        </p:txBody>
      </p:sp>
      <p:sp>
        <p:nvSpPr>
          <p:cNvPr id="12" name="Text 6"/>
          <p:cNvSpPr/>
          <p:nvPr/>
        </p:nvSpPr>
        <p:spPr>
          <a:xfrm>
            <a:off x="1758910" y="6909911"/>
            <a:ext cx="12255937" cy="281345"/>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Apply transformations like log or square root to improve model performance.</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94585"/>
          </a:xfrm>
          <a:prstGeom prst="rect">
            <a:avLst/>
          </a:prstGeom>
        </p:spPr>
      </p:pic>
      <p:sp>
        <p:nvSpPr>
          <p:cNvPr id="3" name="Text 0"/>
          <p:cNvSpPr/>
          <p:nvPr/>
        </p:nvSpPr>
        <p:spPr>
          <a:xfrm>
            <a:off x="670441" y="2948464"/>
            <a:ext cx="11903035" cy="630079"/>
          </a:xfrm>
          <a:prstGeom prst="rect">
            <a:avLst/>
          </a:prstGeom>
          <a:noFill/>
          <a:ln/>
        </p:spPr>
        <p:txBody>
          <a:bodyPr wrap="none" lIns="0" tIns="0" rIns="0" bIns="0" rtlCol="0" anchor="t"/>
          <a:lstStyle/>
          <a:p>
            <a:pPr indent="0" marL="0">
              <a:lnSpc>
                <a:spcPts val="4950"/>
              </a:lnSpc>
              <a:buNone/>
            </a:pPr>
            <a:r>
              <a:rPr lang="en-US" sz="3950" dirty="0">
                <a:solidFill>
                  <a:srgbClr val="FAEBEB"/>
                </a:solidFill>
                <a:latin typeface="Dela Gothic One" pitchFamily="34" charset="0"/>
                <a:ea typeface="Dela Gothic One" pitchFamily="34" charset="-122"/>
                <a:cs typeface="Dela Gothic One" pitchFamily="34" charset="-120"/>
              </a:rPr>
              <a:t>Logistic Regression Model Development</a:t>
            </a:r>
            <a:endParaRPr lang="en-US" sz="3950" dirty="0"/>
          </a:p>
        </p:txBody>
      </p:sp>
      <p:sp>
        <p:nvSpPr>
          <p:cNvPr id="4" name="Shape 1"/>
          <p:cNvSpPr/>
          <p:nvPr/>
        </p:nvSpPr>
        <p:spPr>
          <a:xfrm>
            <a:off x="670441" y="5770721"/>
            <a:ext cx="13289518" cy="22860"/>
          </a:xfrm>
          <a:prstGeom prst="roundRect">
            <a:avLst>
              <a:gd name="adj" fmla="val 351976"/>
            </a:avLst>
          </a:prstGeom>
          <a:solidFill>
            <a:srgbClr val="8D2424"/>
          </a:solidFill>
          <a:ln/>
        </p:spPr>
      </p:sp>
      <p:sp>
        <p:nvSpPr>
          <p:cNvPr id="5" name="Shape 2"/>
          <p:cNvSpPr/>
          <p:nvPr/>
        </p:nvSpPr>
        <p:spPr>
          <a:xfrm>
            <a:off x="3933468" y="5100280"/>
            <a:ext cx="22860" cy="670441"/>
          </a:xfrm>
          <a:prstGeom prst="roundRect">
            <a:avLst>
              <a:gd name="adj" fmla="val 351976"/>
            </a:avLst>
          </a:prstGeom>
          <a:solidFill>
            <a:srgbClr val="8D2424"/>
          </a:solidFill>
          <a:ln/>
        </p:spPr>
      </p:sp>
      <p:sp>
        <p:nvSpPr>
          <p:cNvPr id="6" name="Shape 3"/>
          <p:cNvSpPr/>
          <p:nvPr/>
        </p:nvSpPr>
        <p:spPr>
          <a:xfrm>
            <a:off x="3729395" y="5555218"/>
            <a:ext cx="431006" cy="431006"/>
          </a:xfrm>
          <a:prstGeom prst="roundRect">
            <a:avLst>
              <a:gd name="adj" fmla="val 18668"/>
            </a:avLst>
          </a:prstGeom>
          <a:solidFill>
            <a:srgbClr val="740B0B"/>
          </a:solidFill>
          <a:ln w="7620">
            <a:solidFill>
              <a:srgbClr val="8D2424"/>
            </a:solidFill>
            <a:prstDash val="solid"/>
          </a:ln>
        </p:spPr>
      </p:sp>
      <p:sp>
        <p:nvSpPr>
          <p:cNvPr id="7" name="Text 4"/>
          <p:cNvSpPr/>
          <p:nvPr/>
        </p:nvSpPr>
        <p:spPr>
          <a:xfrm>
            <a:off x="3855958" y="5619393"/>
            <a:ext cx="177879" cy="302538"/>
          </a:xfrm>
          <a:prstGeom prst="rect">
            <a:avLst/>
          </a:prstGeom>
          <a:noFill/>
          <a:ln/>
        </p:spPr>
        <p:txBody>
          <a:bodyPr wrap="none" lIns="0" tIns="0" rIns="0" bIns="0" rtlCol="0" anchor="t"/>
          <a:lstStyle/>
          <a:p>
            <a:pPr algn="ctr" indent="0" marL="0">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8" name="Text 5"/>
          <p:cNvSpPr/>
          <p:nvPr/>
        </p:nvSpPr>
        <p:spPr>
          <a:xfrm>
            <a:off x="2684502" y="3865840"/>
            <a:ext cx="2520672" cy="315039"/>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Model Training</a:t>
            </a:r>
            <a:endParaRPr lang="en-US" sz="1950" dirty="0"/>
          </a:p>
        </p:txBody>
      </p:sp>
      <p:sp>
        <p:nvSpPr>
          <p:cNvPr id="9" name="Text 6"/>
          <p:cNvSpPr/>
          <p:nvPr/>
        </p:nvSpPr>
        <p:spPr>
          <a:xfrm>
            <a:off x="862012" y="4295775"/>
            <a:ext cx="6165771" cy="612934"/>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Train the Logistic Regression model using the preprocessed and balanced dataset.</a:t>
            </a:r>
            <a:endParaRPr lang="en-US" sz="1500" dirty="0"/>
          </a:p>
        </p:txBody>
      </p:sp>
      <p:sp>
        <p:nvSpPr>
          <p:cNvPr id="10" name="Shape 7"/>
          <p:cNvSpPr/>
          <p:nvPr/>
        </p:nvSpPr>
        <p:spPr>
          <a:xfrm>
            <a:off x="7303651" y="5770721"/>
            <a:ext cx="22860" cy="670441"/>
          </a:xfrm>
          <a:prstGeom prst="roundRect">
            <a:avLst>
              <a:gd name="adj" fmla="val 351976"/>
            </a:avLst>
          </a:prstGeom>
          <a:solidFill>
            <a:srgbClr val="8D2424"/>
          </a:solidFill>
          <a:ln/>
        </p:spPr>
      </p:sp>
      <p:sp>
        <p:nvSpPr>
          <p:cNvPr id="11" name="Shape 8"/>
          <p:cNvSpPr/>
          <p:nvPr/>
        </p:nvSpPr>
        <p:spPr>
          <a:xfrm>
            <a:off x="7099578" y="5555218"/>
            <a:ext cx="431006" cy="431006"/>
          </a:xfrm>
          <a:prstGeom prst="roundRect">
            <a:avLst>
              <a:gd name="adj" fmla="val 18668"/>
            </a:avLst>
          </a:prstGeom>
          <a:solidFill>
            <a:srgbClr val="740B0B"/>
          </a:solidFill>
          <a:ln w="7620">
            <a:solidFill>
              <a:srgbClr val="8D2424"/>
            </a:solidFill>
            <a:prstDash val="solid"/>
          </a:ln>
        </p:spPr>
      </p:sp>
      <p:sp>
        <p:nvSpPr>
          <p:cNvPr id="12" name="Text 9"/>
          <p:cNvSpPr/>
          <p:nvPr/>
        </p:nvSpPr>
        <p:spPr>
          <a:xfrm>
            <a:off x="7188756" y="5619393"/>
            <a:ext cx="252532" cy="302538"/>
          </a:xfrm>
          <a:prstGeom prst="rect">
            <a:avLst/>
          </a:prstGeom>
          <a:noFill/>
          <a:ln/>
        </p:spPr>
        <p:txBody>
          <a:bodyPr wrap="none" lIns="0" tIns="0" rIns="0" bIns="0" rtlCol="0" anchor="t"/>
          <a:lstStyle/>
          <a:p>
            <a:pPr algn="ctr" indent="0" marL="0">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13" name="Text 10"/>
          <p:cNvSpPr/>
          <p:nvPr/>
        </p:nvSpPr>
        <p:spPr>
          <a:xfrm>
            <a:off x="5863233" y="6632734"/>
            <a:ext cx="2903696" cy="315039"/>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Model Optimization</a:t>
            </a:r>
            <a:endParaRPr lang="en-US" sz="1950" dirty="0"/>
          </a:p>
        </p:txBody>
      </p:sp>
      <p:sp>
        <p:nvSpPr>
          <p:cNvPr id="14" name="Text 11"/>
          <p:cNvSpPr/>
          <p:nvPr/>
        </p:nvSpPr>
        <p:spPr>
          <a:xfrm>
            <a:off x="4232196" y="7062668"/>
            <a:ext cx="6165890" cy="612934"/>
          </a:xfrm>
          <a:prstGeom prst="rect">
            <a:avLst/>
          </a:prstGeom>
          <a:noFill/>
          <a:ln/>
        </p:spPr>
        <p:txBody>
          <a:bodyPr wrap="squar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Fine-tune model parameters using techniques like cross-validation and grid search.</a:t>
            </a:r>
            <a:endParaRPr lang="en-US" sz="1500" dirty="0"/>
          </a:p>
        </p:txBody>
      </p:sp>
      <p:sp>
        <p:nvSpPr>
          <p:cNvPr id="15" name="Shape 12"/>
          <p:cNvSpPr/>
          <p:nvPr/>
        </p:nvSpPr>
        <p:spPr>
          <a:xfrm>
            <a:off x="10673953" y="5100280"/>
            <a:ext cx="22860" cy="670441"/>
          </a:xfrm>
          <a:prstGeom prst="roundRect">
            <a:avLst>
              <a:gd name="adj" fmla="val 351976"/>
            </a:avLst>
          </a:prstGeom>
          <a:solidFill>
            <a:srgbClr val="8D2424"/>
          </a:solidFill>
          <a:ln/>
        </p:spPr>
      </p:sp>
      <p:sp>
        <p:nvSpPr>
          <p:cNvPr id="16" name="Shape 13"/>
          <p:cNvSpPr/>
          <p:nvPr/>
        </p:nvSpPr>
        <p:spPr>
          <a:xfrm>
            <a:off x="10469880" y="5555218"/>
            <a:ext cx="431006" cy="431006"/>
          </a:xfrm>
          <a:prstGeom prst="roundRect">
            <a:avLst>
              <a:gd name="adj" fmla="val 18668"/>
            </a:avLst>
          </a:prstGeom>
          <a:solidFill>
            <a:srgbClr val="740B0B"/>
          </a:solidFill>
          <a:ln w="7620">
            <a:solidFill>
              <a:srgbClr val="8D2424"/>
            </a:solidFill>
            <a:prstDash val="solid"/>
          </a:ln>
        </p:spPr>
      </p:sp>
      <p:sp>
        <p:nvSpPr>
          <p:cNvPr id="17" name="Text 14"/>
          <p:cNvSpPr/>
          <p:nvPr/>
        </p:nvSpPr>
        <p:spPr>
          <a:xfrm>
            <a:off x="10552152" y="5619393"/>
            <a:ext cx="266462" cy="302538"/>
          </a:xfrm>
          <a:prstGeom prst="rect">
            <a:avLst/>
          </a:prstGeom>
          <a:noFill/>
          <a:ln/>
        </p:spPr>
        <p:txBody>
          <a:bodyPr wrap="none" lIns="0" tIns="0" rIns="0" bIns="0" rtlCol="0" anchor="t"/>
          <a:lstStyle/>
          <a:p>
            <a:pPr algn="ctr" indent="0" marL="0">
              <a:lnSpc>
                <a:spcPts val="235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8" name="Text 15"/>
          <p:cNvSpPr/>
          <p:nvPr/>
        </p:nvSpPr>
        <p:spPr>
          <a:xfrm>
            <a:off x="9405699" y="4172307"/>
            <a:ext cx="2559487" cy="315039"/>
          </a:xfrm>
          <a:prstGeom prst="rect">
            <a:avLst/>
          </a:prstGeom>
          <a:noFill/>
          <a:ln/>
        </p:spPr>
        <p:txBody>
          <a:bodyPr wrap="none" lIns="0" tIns="0" rIns="0" bIns="0" rtlCol="0" anchor="t"/>
          <a:lstStyle/>
          <a:p>
            <a:pPr algn="ctr"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Model Evaluation</a:t>
            </a:r>
            <a:endParaRPr lang="en-US" sz="1950" dirty="0"/>
          </a:p>
        </p:txBody>
      </p:sp>
      <p:sp>
        <p:nvSpPr>
          <p:cNvPr id="19" name="Text 16"/>
          <p:cNvSpPr/>
          <p:nvPr/>
        </p:nvSpPr>
        <p:spPr>
          <a:xfrm>
            <a:off x="7602498" y="4602242"/>
            <a:ext cx="6165890" cy="306467"/>
          </a:xfrm>
          <a:prstGeom prst="rect">
            <a:avLst/>
          </a:prstGeom>
          <a:noFill/>
          <a:ln/>
        </p:spPr>
        <p:txBody>
          <a:bodyPr wrap="none" lIns="0" tIns="0" rIns="0" bIns="0" rtlCol="0" anchor="t"/>
          <a:lstStyle/>
          <a:p>
            <a:pPr algn="ctr" indent="0" marL="0">
              <a:lnSpc>
                <a:spcPts val="2400"/>
              </a:lnSpc>
              <a:buNone/>
            </a:pPr>
            <a:r>
              <a:rPr lang="en-US" sz="1500" dirty="0">
                <a:solidFill>
                  <a:srgbClr val="FFE5E5"/>
                </a:solidFill>
                <a:latin typeface="DM Sans" pitchFamily="34" charset="0"/>
                <a:ea typeface="DM Sans" pitchFamily="34" charset="-122"/>
                <a:cs typeface="DM Sans" pitchFamily="34" charset="-120"/>
              </a:rPr>
              <a:t>Assess the performance of the trained model on the testing dataset.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15669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Model Performance Evaluation</a:t>
            </a:r>
            <a:endParaRPr lang="en-US" sz="4450" dirty="0"/>
          </a:p>
        </p:txBody>
      </p:sp>
      <p:sp>
        <p:nvSpPr>
          <p:cNvPr id="4" name="Shape 1"/>
          <p:cNvSpPr/>
          <p:nvPr/>
        </p:nvSpPr>
        <p:spPr>
          <a:xfrm>
            <a:off x="758309" y="2907030"/>
            <a:ext cx="3705463" cy="1627942"/>
          </a:xfrm>
          <a:prstGeom prst="roundRect">
            <a:avLst>
              <a:gd name="adj" fmla="val 5590"/>
            </a:avLst>
          </a:prstGeom>
          <a:solidFill>
            <a:srgbClr val="740B0B"/>
          </a:solidFill>
          <a:ln w="7620">
            <a:solidFill>
              <a:srgbClr val="8D2424"/>
            </a:solidFill>
            <a:prstDash val="solid"/>
          </a:ln>
        </p:spPr>
      </p:sp>
      <p:sp>
        <p:nvSpPr>
          <p:cNvPr id="5" name="Text 2"/>
          <p:cNvSpPr/>
          <p:nvPr/>
        </p:nvSpPr>
        <p:spPr>
          <a:xfrm>
            <a:off x="982504" y="3131225"/>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Accuracy</a:t>
            </a:r>
            <a:endParaRPr lang="en-US" sz="2200" dirty="0"/>
          </a:p>
        </p:txBody>
      </p:sp>
      <p:sp>
        <p:nvSpPr>
          <p:cNvPr id="6" name="Text 3"/>
          <p:cNvSpPr/>
          <p:nvPr/>
        </p:nvSpPr>
        <p:spPr>
          <a:xfrm>
            <a:off x="982504" y="3617357"/>
            <a:ext cx="3257074"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Percentage of correctly classified transactions.</a:t>
            </a:r>
            <a:endParaRPr lang="en-US" sz="1700" dirty="0"/>
          </a:p>
        </p:txBody>
      </p:sp>
      <p:sp>
        <p:nvSpPr>
          <p:cNvPr id="7" name="Shape 4"/>
          <p:cNvSpPr/>
          <p:nvPr/>
        </p:nvSpPr>
        <p:spPr>
          <a:xfrm>
            <a:off x="4680347" y="2907030"/>
            <a:ext cx="3705463" cy="1627942"/>
          </a:xfrm>
          <a:prstGeom prst="roundRect">
            <a:avLst>
              <a:gd name="adj" fmla="val 5590"/>
            </a:avLst>
          </a:prstGeom>
          <a:solidFill>
            <a:srgbClr val="740B0B"/>
          </a:solidFill>
          <a:ln w="7620">
            <a:solidFill>
              <a:srgbClr val="8D2424"/>
            </a:solidFill>
            <a:prstDash val="solid"/>
          </a:ln>
        </p:spPr>
      </p:sp>
      <p:sp>
        <p:nvSpPr>
          <p:cNvPr id="8" name="Text 5"/>
          <p:cNvSpPr/>
          <p:nvPr/>
        </p:nvSpPr>
        <p:spPr>
          <a:xfrm>
            <a:off x="4904542" y="3131225"/>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Precision</a:t>
            </a:r>
            <a:endParaRPr lang="en-US" sz="2200" dirty="0"/>
          </a:p>
        </p:txBody>
      </p:sp>
      <p:sp>
        <p:nvSpPr>
          <p:cNvPr id="9" name="Text 6"/>
          <p:cNvSpPr/>
          <p:nvPr/>
        </p:nvSpPr>
        <p:spPr>
          <a:xfrm>
            <a:off x="4904542" y="3617357"/>
            <a:ext cx="3257074"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Ability of the model to correctly identify fraudulent transactions.</a:t>
            </a:r>
            <a:endParaRPr lang="en-US" sz="1700" dirty="0"/>
          </a:p>
        </p:txBody>
      </p:sp>
      <p:sp>
        <p:nvSpPr>
          <p:cNvPr id="10" name="Shape 7"/>
          <p:cNvSpPr/>
          <p:nvPr/>
        </p:nvSpPr>
        <p:spPr>
          <a:xfrm>
            <a:off x="758309" y="4751546"/>
            <a:ext cx="3705463" cy="2321362"/>
          </a:xfrm>
          <a:prstGeom prst="roundRect">
            <a:avLst>
              <a:gd name="adj" fmla="val 3920"/>
            </a:avLst>
          </a:prstGeom>
          <a:solidFill>
            <a:srgbClr val="740B0B"/>
          </a:solidFill>
          <a:ln w="7620">
            <a:solidFill>
              <a:srgbClr val="8D2424"/>
            </a:solidFill>
            <a:prstDash val="solid"/>
          </a:ln>
        </p:spPr>
      </p:sp>
      <p:sp>
        <p:nvSpPr>
          <p:cNvPr id="11" name="Text 8"/>
          <p:cNvSpPr/>
          <p:nvPr/>
        </p:nvSpPr>
        <p:spPr>
          <a:xfrm>
            <a:off x="982504" y="4975741"/>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Recall</a:t>
            </a:r>
            <a:endParaRPr lang="en-US" sz="2200" dirty="0"/>
          </a:p>
        </p:txBody>
      </p:sp>
      <p:sp>
        <p:nvSpPr>
          <p:cNvPr id="12" name="Text 9"/>
          <p:cNvSpPr/>
          <p:nvPr/>
        </p:nvSpPr>
        <p:spPr>
          <a:xfrm>
            <a:off x="982504" y="5461873"/>
            <a:ext cx="3257074" cy="69342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Model's ability to detect all fraudulent transactions.</a:t>
            </a:r>
            <a:endParaRPr lang="en-US" sz="1700" dirty="0"/>
          </a:p>
        </p:txBody>
      </p:sp>
      <p:sp>
        <p:nvSpPr>
          <p:cNvPr id="13" name="Shape 10"/>
          <p:cNvSpPr/>
          <p:nvPr/>
        </p:nvSpPr>
        <p:spPr>
          <a:xfrm>
            <a:off x="4680347" y="4751546"/>
            <a:ext cx="3705463" cy="2321362"/>
          </a:xfrm>
          <a:prstGeom prst="roundRect">
            <a:avLst>
              <a:gd name="adj" fmla="val 3920"/>
            </a:avLst>
          </a:prstGeom>
          <a:solidFill>
            <a:srgbClr val="740B0B"/>
          </a:solidFill>
          <a:ln w="7620">
            <a:solidFill>
              <a:srgbClr val="8D2424"/>
            </a:solidFill>
            <a:prstDash val="solid"/>
          </a:ln>
        </p:spPr>
      </p:sp>
      <p:sp>
        <p:nvSpPr>
          <p:cNvPr id="14" name="Text 11"/>
          <p:cNvSpPr/>
          <p:nvPr/>
        </p:nvSpPr>
        <p:spPr>
          <a:xfrm>
            <a:off x="4904542" y="4975741"/>
            <a:ext cx="2850713" cy="356235"/>
          </a:xfrm>
          <a:prstGeom prst="rect">
            <a:avLst/>
          </a:prstGeom>
          <a:noFill/>
          <a:ln/>
        </p:spPr>
        <p:txBody>
          <a:bodyPr wrap="none" lIns="0" tIns="0" rIns="0" bIns="0" rtlCol="0" anchor="t"/>
          <a:lstStyle/>
          <a:p>
            <a:pP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F1-Score</a:t>
            </a:r>
            <a:endParaRPr lang="en-US" sz="2200" dirty="0"/>
          </a:p>
        </p:txBody>
      </p:sp>
      <p:sp>
        <p:nvSpPr>
          <p:cNvPr id="15" name="Text 12"/>
          <p:cNvSpPr/>
          <p:nvPr/>
        </p:nvSpPr>
        <p:spPr>
          <a:xfrm>
            <a:off x="4904542" y="5461873"/>
            <a:ext cx="3257074" cy="1386840"/>
          </a:xfrm>
          <a:prstGeom prst="rect">
            <a:avLst/>
          </a:prstGeom>
          <a:noFill/>
          <a:ln/>
        </p:spPr>
        <p:txBody>
          <a:bodyPr wrap="square" lIns="0" tIns="0" rIns="0" bIns="0" rtlCol="0" anchor="t"/>
          <a:lstStyle/>
          <a:p>
            <a:pPr indent="0" marL="0">
              <a:lnSpc>
                <a:spcPts val="2700"/>
              </a:lnSpc>
              <a:buNone/>
            </a:pPr>
            <a:r>
              <a:rPr lang="en-US" sz="1700" dirty="0">
                <a:solidFill>
                  <a:srgbClr val="FFE5E5"/>
                </a:solidFill>
                <a:latin typeface="DM Sans" pitchFamily="34" charset="0"/>
                <a:ea typeface="DM Sans" pitchFamily="34" charset="-122"/>
                <a:cs typeface="DM Sans" pitchFamily="34" charset="-120"/>
              </a:rPr>
              <a:t>Harmonic mean of precision and recall, providing a balanced evaluation of the model's performance.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662464"/>
            <a:ext cx="11855291" cy="712708"/>
          </a:xfrm>
          <a:prstGeom prst="rect">
            <a:avLst/>
          </a:prstGeom>
          <a:noFill/>
          <a:ln/>
        </p:spPr>
        <p:txBody>
          <a:bodyPr wrap="non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Visualization of Class Distributions</a:t>
            </a:r>
            <a:endParaRPr lang="en-US" sz="4450" dirty="0"/>
          </a:p>
        </p:txBody>
      </p:sp>
      <p:pic>
        <p:nvPicPr>
          <p:cNvPr id="3" name="Image 0" descr="preencoded.png">    </p:cNvPr>
          <p:cNvPicPr>
            <a:picLocks noChangeAspect="1"/>
          </p:cNvPicPr>
          <p:nvPr/>
        </p:nvPicPr>
        <p:blipFill>
          <a:blip r:embed="rId1"/>
          <a:stretch>
            <a:fillRect/>
          </a:stretch>
        </p:blipFill>
        <p:spPr>
          <a:xfrm>
            <a:off x="758309" y="1808440"/>
            <a:ext cx="6394371" cy="3951923"/>
          </a:xfrm>
          <a:prstGeom prst="rect">
            <a:avLst/>
          </a:prstGeom>
        </p:spPr>
      </p:pic>
      <p:sp>
        <p:nvSpPr>
          <p:cNvPr id="4" name="Text 1"/>
          <p:cNvSpPr/>
          <p:nvPr/>
        </p:nvSpPr>
        <p:spPr>
          <a:xfrm>
            <a:off x="758309" y="6031111"/>
            <a:ext cx="4775835"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Distribution of Transactions</a:t>
            </a:r>
            <a:endParaRPr lang="en-US" sz="2200" dirty="0"/>
          </a:p>
        </p:txBody>
      </p:sp>
      <p:sp>
        <p:nvSpPr>
          <p:cNvPr id="5" name="Text 2"/>
          <p:cNvSpPr/>
          <p:nvPr/>
        </p:nvSpPr>
        <p:spPr>
          <a:xfrm>
            <a:off x="758309" y="6517243"/>
            <a:ext cx="6394371"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Visualize the distribution of fraudulent and legitimate transactions based on various features like transaction amount, time, and others.</a:t>
            </a:r>
            <a:endParaRPr lang="en-US" sz="1700" dirty="0"/>
          </a:p>
        </p:txBody>
      </p:sp>
      <p:pic>
        <p:nvPicPr>
          <p:cNvPr id="6" name="Image 1" descr="preencoded.png">    </p:cNvPr>
          <p:cNvPicPr>
            <a:picLocks noChangeAspect="1"/>
          </p:cNvPicPr>
          <p:nvPr/>
        </p:nvPicPr>
        <p:blipFill>
          <a:blip r:embed="rId2"/>
          <a:stretch>
            <a:fillRect/>
          </a:stretch>
        </p:blipFill>
        <p:spPr>
          <a:xfrm>
            <a:off x="7477601" y="1808440"/>
            <a:ext cx="6394490" cy="3952042"/>
          </a:xfrm>
          <a:prstGeom prst="rect">
            <a:avLst/>
          </a:prstGeom>
        </p:spPr>
      </p:pic>
      <p:sp>
        <p:nvSpPr>
          <p:cNvPr id="7" name="Text 3"/>
          <p:cNvSpPr/>
          <p:nvPr/>
        </p:nvSpPr>
        <p:spPr>
          <a:xfrm>
            <a:off x="7477601" y="6031230"/>
            <a:ext cx="6394490"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Fraudulent Transactions by Card Type</a:t>
            </a:r>
            <a:endParaRPr lang="en-US" sz="2200" dirty="0"/>
          </a:p>
        </p:txBody>
      </p:sp>
      <p:sp>
        <p:nvSpPr>
          <p:cNvPr id="8" name="Text 4"/>
          <p:cNvSpPr/>
          <p:nvPr/>
        </p:nvSpPr>
        <p:spPr>
          <a:xfrm>
            <a:off x="7477601" y="6873597"/>
            <a:ext cx="639449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Analyze the distribution of fraudulent transactions across different card types to identify potential patterns.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2473" y="576977"/>
            <a:ext cx="7679055" cy="1376839"/>
          </a:xfrm>
          <a:prstGeom prst="rect">
            <a:avLst/>
          </a:prstGeom>
          <a:noFill/>
          <a:ln/>
        </p:spPr>
        <p:txBody>
          <a:bodyPr wrap="square" lIns="0" tIns="0" rIns="0" bIns="0" rtlCol="0" anchor="t"/>
          <a:lstStyle/>
          <a:p>
            <a:pPr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Analysis of Transaction Patterns</a:t>
            </a:r>
            <a:endParaRPr lang="en-US" sz="4300" dirty="0"/>
          </a:p>
        </p:txBody>
      </p:sp>
      <p:pic>
        <p:nvPicPr>
          <p:cNvPr id="4" name="Image 1" descr="preencoded.png">    </p:cNvPr>
          <p:cNvPicPr>
            <a:picLocks noChangeAspect="1"/>
          </p:cNvPicPr>
          <p:nvPr/>
        </p:nvPicPr>
        <p:blipFill>
          <a:blip r:embed="rId2"/>
          <a:stretch>
            <a:fillRect/>
          </a:stretch>
        </p:blipFill>
        <p:spPr>
          <a:xfrm>
            <a:off x="732473" y="2267664"/>
            <a:ext cx="523161" cy="523161"/>
          </a:xfrm>
          <a:prstGeom prst="rect">
            <a:avLst/>
          </a:prstGeom>
        </p:spPr>
      </p:pic>
      <p:sp>
        <p:nvSpPr>
          <p:cNvPr id="5" name="Text 1"/>
          <p:cNvSpPr/>
          <p:nvPr/>
        </p:nvSpPr>
        <p:spPr>
          <a:xfrm>
            <a:off x="732473" y="3000018"/>
            <a:ext cx="3088005" cy="344210"/>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Temporal Patterns</a:t>
            </a:r>
            <a:endParaRPr lang="en-US" sz="2150" dirty="0"/>
          </a:p>
        </p:txBody>
      </p:sp>
      <p:sp>
        <p:nvSpPr>
          <p:cNvPr id="6" name="Text 2"/>
          <p:cNvSpPr/>
          <p:nvPr/>
        </p:nvSpPr>
        <p:spPr>
          <a:xfrm>
            <a:off x="732473" y="3469719"/>
            <a:ext cx="3682603" cy="669608"/>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Identify recurring fraudulent activity at specific times of the day or week.</a:t>
            </a:r>
            <a:endParaRPr lang="en-US" sz="1600" dirty="0"/>
          </a:p>
        </p:txBody>
      </p:sp>
      <p:pic>
        <p:nvPicPr>
          <p:cNvPr id="7" name="Image 2" descr="preencoded.png">    </p:cNvPr>
          <p:cNvPicPr>
            <a:picLocks noChangeAspect="1"/>
          </p:cNvPicPr>
          <p:nvPr/>
        </p:nvPicPr>
        <p:blipFill>
          <a:blip r:embed="rId3"/>
          <a:stretch>
            <a:fillRect/>
          </a:stretch>
        </p:blipFill>
        <p:spPr>
          <a:xfrm>
            <a:off x="4728924" y="2267664"/>
            <a:ext cx="523161" cy="523161"/>
          </a:xfrm>
          <a:prstGeom prst="rect">
            <a:avLst/>
          </a:prstGeom>
        </p:spPr>
      </p:pic>
      <p:sp>
        <p:nvSpPr>
          <p:cNvPr id="8" name="Text 3"/>
          <p:cNvSpPr/>
          <p:nvPr/>
        </p:nvSpPr>
        <p:spPr>
          <a:xfrm>
            <a:off x="4728924" y="3000018"/>
            <a:ext cx="3682603" cy="688419"/>
          </a:xfrm>
          <a:prstGeom prst="rect">
            <a:avLst/>
          </a:prstGeom>
          <a:noFill/>
          <a:ln/>
        </p:spPr>
        <p:txBody>
          <a:bodyPr wrap="squar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Geographical Patterns</a:t>
            </a:r>
            <a:endParaRPr lang="en-US" sz="2150" dirty="0"/>
          </a:p>
        </p:txBody>
      </p:sp>
      <p:sp>
        <p:nvSpPr>
          <p:cNvPr id="9" name="Text 4"/>
          <p:cNvSpPr/>
          <p:nvPr/>
        </p:nvSpPr>
        <p:spPr>
          <a:xfrm>
            <a:off x="4728924" y="3813929"/>
            <a:ext cx="3682603" cy="1004411"/>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Analyze the geographical distribution of fraudulent transactions to identify hotspots.</a:t>
            </a:r>
            <a:endParaRPr lang="en-US" sz="1600" dirty="0"/>
          </a:p>
        </p:txBody>
      </p:sp>
      <p:pic>
        <p:nvPicPr>
          <p:cNvPr id="10" name="Image 3" descr="preencoded.png">    </p:cNvPr>
          <p:cNvPicPr>
            <a:picLocks noChangeAspect="1"/>
          </p:cNvPicPr>
          <p:nvPr/>
        </p:nvPicPr>
        <p:blipFill>
          <a:blip r:embed="rId4"/>
          <a:stretch>
            <a:fillRect/>
          </a:stretch>
        </p:blipFill>
        <p:spPr>
          <a:xfrm>
            <a:off x="732473" y="5446157"/>
            <a:ext cx="523161" cy="523161"/>
          </a:xfrm>
          <a:prstGeom prst="rect">
            <a:avLst/>
          </a:prstGeom>
        </p:spPr>
      </p:pic>
      <p:sp>
        <p:nvSpPr>
          <p:cNvPr id="11" name="Text 5"/>
          <p:cNvSpPr/>
          <p:nvPr/>
        </p:nvSpPr>
        <p:spPr>
          <a:xfrm>
            <a:off x="732473" y="6178510"/>
            <a:ext cx="2864287" cy="344210"/>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Network Analysis</a:t>
            </a:r>
            <a:endParaRPr lang="en-US" sz="2150" dirty="0"/>
          </a:p>
        </p:txBody>
      </p:sp>
      <p:sp>
        <p:nvSpPr>
          <p:cNvPr id="12" name="Text 6"/>
          <p:cNvSpPr/>
          <p:nvPr/>
        </p:nvSpPr>
        <p:spPr>
          <a:xfrm>
            <a:off x="732473" y="6648212"/>
            <a:ext cx="3682603" cy="1004411"/>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Investigate relationships between fraudulent transactions and involved parties.</a:t>
            </a:r>
            <a:endParaRPr lang="en-US" sz="1600" dirty="0"/>
          </a:p>
        </p:txBody>
      </p:sp>
      <p:pic>
        <p:nvPicPr>
          <p:cNvPr id="13" name="Image 4" descr="preencoded.png">    </p:cNvPr>
          <p:cNvPicPr>
            <a:picLocks noChangeAspect="1"/>
          </p:cNvPicPr>
          <p:nvPr/>
        </p:nvPicPr>
        <p:blipFill>
          <a:blip r:embed="rId5"/>
          <a:stretch>
            <a:fillRect/>
          </a:stretch>
        </p:blipFill>
        <p:spPr>
          <a:xfrm>
            <a:off x="4728924" y="5446157"/>
            <a:ext cx="523161" cy="523161"/>
          </a:xfrm>
          <a:prstGeom prst="rect">
            <a:avLst/>
          </a:prstGeom>
        </p:spPr>
      </p:pic>
      <p:sp>
        <p:nvSpPr>
          <p:cNvPr id="14" name="Text 7"/>
          <p:cNvSpPr/>
          <p:nvPr/>
        </p:nvSpPr>
        <p:spPr>
          <a:xfrm>
            <a:off x="4728924" y="6178510"/>
            <a:ext cx="3048714" cy="344210"/>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Merchant Analysis</a:t>
            </a:r>
            <a:endParaRPr lang="en-US" sz="2150" dirty="0"/>
          </a:p>
        </p:txBody>
      </p:sp>
      <p:sp>
        <p:nvSpPr>
          <p:cNvPr id="15" name="Text 8"/>
          <p:cNvSpPr/>
          <p:nvPr/>
        </p:nvSpPr>
        <p:spPr>
          <a:xfrm>
            <a:off x="4728924" y="6648212"/>
            <a:ext cx="3682603" cy="1004411"/>
          </a:xfrm>
          <a:prstGeom prst="rect">
            <a:avLst/>
          </a:prstGeom>
          <a:noFill/>
          <a:ln/>
        </p:spPr>
        <p:txBody>
          <a:bodyPr wrap="square" lIns="0" tIns="0" rIns="0" bIns="0" rtlCol="0" anchor="t"/>
          <a:lstStyle/>
          <a:p>
            <a:pPr algn="l" indent="0" marL="0">
              <a:lnSpc>
                <a:spcPts val="2600"/>
              </a:lnSpc>
              <a:buNone/>
            </a:pPr>
            <a:r>
              <a:rPr lang="en-US" sz="1600" dirty="0">
                <a:solidFill>
                  <a:srgbClr val="FFE5E5"/>
                </a:solidFill>
                <a:latin typeface="DM Sans" pitchFamily="34" charset="0"/>
                <a:ea typeface="DM Sans" pitchFamily="34" charset="-122"/>
                <a:cs typeface="DM Sans" pitchFamily="34" charset="-120"/>
              </a:rPr>
              <a:t>Identify high-risk merchants associated with a significant number of fraudulent transactions.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2024-11-16T15:32:02Z</dcterms:created>
  <dcterms:modified xsi:type="dcterms:W3CDTF">2024-11-16T15:32:02Z</dcterms:modified>
</cp:coreProperties>
</file>